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8" r:id="rId1"/>
  </p:sldMasterIdLst>
  <p:notesMasterIdLst>
    <p:notesMasterId r:id="rId51"/>
  </p:notesMasterIdLst>
  <p:handoutMasterIdLst>
    <p:handoutMasterId r:id="rId52"/>
  </p:handoutMasterIdLst>
  <p:sldIdLst>
    <p:sldId id="319" r:id="rId2"/>
    <p:sldId id="257" r:id="rId3"/>
    <p:sldId id="476" r:id="rId4"/>
    <p:sldId id="1019" r:id="rId5"/>
    <p:sldId id="1021" r:id="rId6"/>
    <p:sldId id="1020" r:id="rId7"/>
    <p:sldId id="718" r:id="rId8"/>
    <p:sldId id="964" r:id="rId9"/>
    <p:sldId id="913" r:id="rId10"/>
    <p:sldId id="993" r:id="rId11"/>
    <p:sldId id="994" r:id="rId12"/>
    <p:sldId id="1022" r:id="rId13"/>
    <p:sldId id="815" r:id="rId14"/>
    <p:sldId id="967" r:id="rId15"/>
    <p:sldId id="969" r:id="rId16"/>
    <p:sldId id="867" r:id="rId17"/>
    <p:sldId id="1023" r:id="rId18"/>
    <p:sldId id="1025" r:id="rId19"/>
    <p:sldId id="999" r:id="rId20"/>
    <p:sldId id="1000" r:id="rId21"/>
    <p:sldId id="1001" r:id="rId22"/>
    <p:sldId id="1003" r:id="rId23"/>
    <p:sldId id="1004" r:id="rId24"/>
    <p:sldId id="971" r:id="rId25"/>
    <p:sldId id="1026" r:id="rId26"/>
    <p:sldId id="1027" r:id="rId27"/>
    <p:sldId id="1005" r:id="rId28"/>
    <p:sldId id="1028" r:id="rId29"/>
    <p:sldId id="972" r:id="rId30"/>
    <p:sldId id="1006" r:id="rId31"/>
    <p:sldId id="1009" r:id="rId32"/>
    <p:sldId id="1034" r:id="rId33"/>
    <p:sldId id="1035" r:id="rId34"/>
    <p:sldId id="978" r:id="rId35"/>
    <p:sldId id="1012" r:id="rId36"/>
    <p:sldId id="1036" r:id="rId37"/>
    <p:sldId id="979" r:id="rId38"/>
    <p:sldId id="982" r:id="rId39"/>
    <p:sldId id="915" r:id="rId40"/>
    <p:sldId id="1037" r:id="rId41"/>
    <p:sldId id="984" r:id="rId42"/>
    <p:sldId id="916" r:id="rId43"/>
    <p:sldId id="1038" r:id="rId44"/>
    <p:sldId id="1040" r:id="rId45"/>
    <p:sldId id="1039" r:id="rId46"/>
    <p:sldId id="1041" r:id="rId47"/>
    <p:sldId id="580" r:id="rId48"/>
    <p:sldId id="1042" r:id="rId49"/>
    <p:sldId id="774" r:id="rId50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 autoAdjust="0"/>
    <p:restoredTop sz="94509" autoAdjust="0"/>
  </p:normalViewPr>
  <p:slideViewPr>
    <p:cSldViewPr>
      <p:cViewPr varScale="1">
        <p:scale>
          <a:sx n="81" d="100"/>
          <a:sy n="81" d="100"/>
        </p:scale>
        <p:origin x="17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37D723-4F17-4143-9A43-EAD7987D3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96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A35E7B-E868-4B3B-BEFC-E3FAED82E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89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00DC73-BD58-4A66-8D53-9EB0EE8F9954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764064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57C027-10CE-4431-A64E-A761810437DA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66261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58FAA7-7B24-42AB-90BF-502DDA96D0D9}" type="slidenum">
              <a:rPr lang="en-US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15331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A23A28-E108-44ED-B14C-23282A2351F0}" type="slidenum">
              <a:rPr lang="en-US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02348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EEE3DE-634D-4220-99B9-905BF9B5605B}" type="slidenum">
              <a:rPr lang="en-US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04020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7EDCE0-AA7B-44C8-9C2C-EBCB22233CCA}" type="slidenum">
              <a:rPr lang="en-US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04253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ADED3-E1DB-4A7E-9437-225F89CF66C6}" type="slidenum">
              <a:rPr lang="en-US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80344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150D9F-9759-416D-8B13-CA42A0B844EB}" type="slidenum">
              <a:rPr lang="en-US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0709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D3EB6E-DDEC-4739-A7C7-0CC3C668674B}" type="slidenum">
              <a:rPr lang="en-US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77741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7D3141-FA39-4E8D-9F73-27E8FE4C4CDE}" type="slidenum">
              <a:rPr lang="en-US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18731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EF9360-7A1D-42CF-9D0F-E3D667F1205A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3968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AB9937-D754-410B-ABBA-274F2511F9E2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06700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954FC3-779E-4F03-9766-190CD2F507FE}" type="slidenum">
              <a:rPr lang="en-US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74257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B6B84F-6765-4CFE-95BF-AEC35AC07CE2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94676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E9BD79-E7A2-4963-B2E4-09D9A6B20E7B}" type="slidenum">
              <a:rPr lang="en-US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62879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E35768-4815-4C81-8146-5FE8FD73B263}" type="slidenum">
              <a:rPr lang="en-US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12706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0A886C-65AE-4942-BA38-63A85CD8AA00}" type="slidenum">
              <a:rPr lang="en-US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89741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3A14A8-472A-4922-82EC-13E77E303557}" type="slidenum">
              <a:rPr lang="en-US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93046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8709F6-B0BD-45BE-8D4B-50705C89E909}" type="slidenum">
              <a:rPr lang="en-US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85338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93A56C-CAE1-4920-8C02-AC9499950DFB}" type="slidenum">
              <a:rPr lang="en-US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5379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18BBC9-2B18-4755-8D92-4D9DE85C9B1A}" type="slidenum">
              <a:rPr lang="en-US" sz="12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55465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5775CB-2832-4443-A941-5DA3A09B2FC6}" type="slidenum">
              <a:rPr lang="en-US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09996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2F6526-2940-4A5D-B60B-00161805DC3A}" type="slidenum">
              <a:rPr 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34760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635644-53B8-46D8-9B66-D99982F89BB1}" type="slidenum">
              <a:rPr lang="en-US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57677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4E9141-2A4C-46FC-BC59-68D2B3F3FEB1}" type="slidenum">
              <a:rPr lang="en-US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846070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FF4EA1-CAE6-4775-8931-543F1693B7AA}" type="slidenum">
              <a:rPr lang="en-US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669982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65B064-36FF-44EC-AFF1-F1787FF468AF}" type="slidenum">
              <a:rPr lang="en-US" sz="120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173109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E9FA0F-29B7-4E1A-814A-0760133BB47C}" type="slidenum">
              <a:rPr lang="en-US" sz="120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3557002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C23FE3-CB03-4EA3-9B81-BC10D5C198A0}" type="slidenum">
              <a:rPr lang="en-US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448064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1651C3-4FEC-4D81-8FC1-C31C2B29A4CA}" type="slidenum">
              <a:rPr lang="en-US" sz="120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071368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55452B-C794-4ABA-B94B-CD7DA9EB454A}" type="slidenum">
              <a:rPr lang="en-US" sz="1200" smtClean="0">
                <a:solidFill>
                  <a:schemeClr val="tx1"/>
                </a:solidFill>
              </a:rPr>
              <a:pPr eaLnBrk="1" hangingPunct="1"/>
              <a:t>39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048196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82C07F-C9C6-4FC5-9E1A-D4F7E164D9CF}" type="slidenum">
              <a:rPr lang="en-US" sz="1200" smtClean="0">
                <a:solidFill>
                  <a:schemeClr val="tx1"/>
                </a:solidFill>
              </a:rPr>
              <a:pPr eaLnBrk="1" hangingPunct="1"/>
              <a:t>40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449951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524837-C419-4C35-9B31-3815918BD637}" type="slidenum">
              <a:rPr lang="en-US" sz="1200" smtClean="0">
                <a:solidFill>
                  <a:schemeClr val="tx1"/>
                </a:solidFill>
              </a:rPr>
              <a:pPr eaLnBrk="1" hangingPunct="1"/>
              <a:t>41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0203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26DA37-CC56-4430-8F1C-499D58B1BD82}" type="slidenum">
              <a:rPr 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507106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0C4653-9F0B-4ECE-9BF1-03A88ADC4201}" type="slidenum">
              <a:rPr lang="en-US" sz="1200" smtClean="0">
                <a:solidFill>
                  <a:schemeClr val="tx1"/>
                </a:solidFill>
              </a:rPr>
              <a:pPr eaLnBrk="1" hangingPunct="1"/>
              <a:t>42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55752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F8FB82-71EF-459E-8615-60F2046505E9}" type="slidenum">
              <a:rPr lang="en-US" sz="1200" smtClean="0">
                <a:solidFill>
                  <a:schemeClr val="tx1"/>
                </a:solidFill>
              </a:rPr>
              <a:pPr eaLnBrk="1" hangingPunct="1"/>
              <a:t>44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156346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491DA9-BE18-4BBF-9BC3-46A7394950F4}" type="slidenum">
              <a:rPr lang="en-US" sz="1200" smtClean="0">
                <a:solidFill>
                  <a:schemeClr val="tx1"/>
                </a:solidFill>
              </a:rPr>
              <a:pPr eaLnBrk="1" hangingPunct="1"/>
              <a:t>47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9162492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37FCC7-1F50-4756-9E6F-924601FD0E48}" type="slidenum">
              <a:rPr lang="en-US" sz="1200" smtClean="0">
                <a:solidFill>
                  <a:schemeClr val="tx1"/>
                </a:solidFill>
              </a:rPr>
              <a:pPr eaLnBrk="1" hangingPunct="1"/>
              <a:t>48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589915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600CAF-9454-4912-97DE-31024EB149AE}" type="slidenum">
              <a:rPr lang="en-US" sz="1200" smtClean="0">
                <a:solidFill>
                  <a:schemeClr val="tx1"/>
                </a:solidFill>
              </a:rPr>
              <a:pPr eaLnBrk="1" hangingPunct="1"/>
              <a:t>49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08385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8B1515-89B5-4B0F-A7E2-24AC2E21E850}" type="slidenum">
              <a:rPr 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7422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F849E7-21A1-49AE-81C9-9334950C3A1C}" type="slidenum">
              <a:rPr lang="en-US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3650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632F0F-5621-40CD-A03F-CE15BB4D4DBB}" type="slidenum">
              <a:rPr lang="en-US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0851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8CA7BC-0F76-4FD9-9F30-DDA3FEC66CB9}" type="slidenum">
              <a:rPr lang="en-US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95028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41D02A-74E6-4C91-98B6-8519BABB9EDD}" type="slidenum">
              <a:rPr lang="en-US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2970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EDE711-BCB6-432B-AA00-79F9ECD054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2C9DCC-AE43-4C2C-A6ED-6BF4C4C276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D3E50F-BF83-455C-A537-E8E40A3B32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80E03A-3651-4598-A126-6198FB67A5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EED719-E35D-45A1-84AF-6F1218F773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600801-01B8-4EBA-906D-2DE72EF566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2CD87B-79E2-4025-A082-E5B9D7AB02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i="1" smtClean="0"/>
              <a:t>MCTS Guide to Microsoft Windows 7</a:t>
            </a:r>
            <a:r>
              <a:rPr lang="en-US" smtClean="0"/>
              <a:t> 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Chapter 11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Application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DOS Applications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32-bit versions of Windows 7 support the execution of legacy DOS applications</a:t>
            </a:r>
          </a:p>
          <a:p>
            <a:r>
              <a:rPr lang="en-US" smtClean="0"/>
              <a:t>When a legacy DOS application runs</a:t>
            </a:r>
          </a:p>
          <a:p>
            <a:pPr lvl="1"/>
            <a:r>
              <a:rPr lang="en-US" smtClean="0"/>
              <a:t>ntvdm.exe is started to create a Virtual DOS Machine (VDM) environment for the DOS application</a:t>
            </a:r>
          </a:p>
          <a:p>
            <a:r>
              <a:rPr lang="en-US" smtClean="0"/>
              <a:t>DOS application appears to be running on a DOS computer</a:t>
            </a:r>
          </a:p>
          <a:p>
            <a:pPr lvl="1"/>
            <a:r>
              <a:rPr lang="en-US" smtClean="0"/>
              <a:t>Access to computer hardware is virtualized through ntvdm.exe and the Win32 subsystem</a:t>
            </a:r>
          </a:p>
          <a:p>
            <a:r>
              <a:rPr lang="en-US" smtClean="0"/>
              <a:t>A new instance of ntvdm.exe is created for each DOS application that is executed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Win16 Applications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Win16 applications were originally designed to run with Windows 3.x</a:t>
            </a:r>
          </a:p>
          <a:p>
            <a:r>
              <a:rPr lang="en-US" smtClean="0"/>
              <a:t>By default, a single Virtual DOS Machine is created to run all Win16 applications</a:t>
            </a:r>
          </a:p>
          <a:p>
            <a:pPr lvl="1"/>
            <a:r>
              <a:rPr lang="en-US" smtClean="0"/>
              <a:t>Instance of ntvdm.exe combined with Windows 3.x core operating system files</a:t>
            </a:r>
          </a:p>
          <a:p>
            <a:pPr lvl="1"/>
            <a:r>
              <a:rPr lang="en-US" smtClean="0"/>
              <a:t>An application shim called wowexec.exe</a:t>
            </a:r>
          </a:p>
          <a:p>
            <a:pPr lvl="2"/>
            <a:r>
              <a:rPr lang="en-US" smtClean="0"/>
              <a:t>Part of Windows 7 operating and supports Win16-on-Win32 execution</a:t>
            </a:r>
          </a:p>
          <a:p>
            <a:r>
              <a:rPr lang="en-US" smtClean="0"/>
              <a:t>Applications cannot directly transfer information to the 32-bit Windows 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Win16 Applications (cont'd.)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Thunking</a:t>
            </a:r>
          </a:p>
          <a:p>
            <a:pPr lvl="1"/>
            <a:r>
              <a:rPr lang="en-US" smtClean="0"/>
              <a:t>Translation of requests for service from the Win16 environment to 32-bit and vice-versa</a:t>
            </a:r>
          </a:p>
          <a:p>
            <a:r>
              <a:rPr lang="en-US" smtClean="0"/>
              <a:t>All Win16 applications run in a single VDM by default</a:t>
            </a:r>
          </a:p>
          <a:p>
            <a:pPr lvl="1"/>
            <a:r>
              <a:rPr lang="en-US" smtClean="0"/>
              <a:t>Any one application that crashes can crash all other Win16 applications running with it in the VDM</a:t>
            </a:r>
          </a:p>
          <a:p>
            <a:r>
              <a:rPr lang="en-US" smtClean="0"/>
              <a:t>Win16 environment can take a lot of time to initialize the first time it is started</a:t>
            </a:r>
          </a:p>
          <a:p>
            <a:pPr lvl="1"/>
            <a:r>
              <a:rPr lang="en-US" smtClean="0"/>
              <a:t>Once a Win16 VDM is created, it is not immediately shut down when all Win16 applications terminate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x64 Application Considerations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x64 version of Windows 7</a:t>
            </a:r>
          </a:p>
          <a:p>
            <a:pPr lvl="1"/>
            <a:r>
              <a:rPr lang="en-US" smtClean="0"/>
              <a:t>For use with new applications for 64-bit processors</a:t>
            </a:r>
          </a:p>
          <a:p>
            <a:r>
              <a:rPr lang="en-US" smtClean="0"/>
              <a:t>Application compatibility is limited to Win32 application</a:t>
            </a:r>
          </a:p>
          <a:p>
            <a:pPr lvl="1"/>
            <a:r>
              <a:rPr lang="en-US" smtClean="0"/>
              <a:t>Win32-on-Win64 (WOW64) virtualized environment is created to host legacy Win32 applications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7 Registry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Registry</a:t>
            </a:r>
          </a:p>
          <a:p>
            <a:pPr lvl="1"/>
            <a:r>
              <a:rPr lang="en-US" smtClean="0"/>
              <a:t>Structure and security needed to centrally manage an application configuration and operational parameters</a:t>
            </a:r>
          </a:p>
          <a:p>
            <a:r>
              <a:rPr lang="en-US" smtClean="0"/>
              <a:t>Windows 3.x introduced the concept of a registry</a:t>
            </a:r>
          </a:p>
          <a:p>
            <a:r>
              <a:rPr lang="en-US" smtClean="0"/>
              <a:t>Windows 95 registry became a well defined and centrally required element</a:t>
            </a:r>
          </a:p>
          <a:p>
            <a:pPr lvl="1"/>
            <a:r>
              <a:rPr lang="en-US" smtClean="0"/>
              <a:t>In the operations of the operating system and applications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Registry Structure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Registry is divided into sections and levels of data</a:t>
            </a:r>
          </a:p>
          <a:p>
            <a:r>
              <a:rPr lang="en-US" smtClean="0"/>
              <a:t>Multiple sections exist to organize data by purpose </a:t>
            </a:r>
          </a:p>
          <a:p>
            <a:pPr lvl="1"/>
            <a:r>
              <a:rPr lang="en-US" smtClean="0"/>
              <a:t>Individual sections are called hives</a:t>
            </a:r>
          </a:p>
          <a:p>
            <a:r>
              <a:rPr lang="en-US" smtClean="0"/>
              <a:t>Within a single hive, data is stored in keys and values</a:t>
            </a:r>
          </a:p>
          <a:p>
            <a:pPr lvl="1"/>
            <a:r>
              <a:rPr lang="en-US" smtClean="0"/>
              <a:t>Identified by name and position relative to each other</a:t>
            </a:r>
          </a:p>
          <a:p>
            <a:r>
              <a:rPr lang="en-US" smtClean="0"/>
              <a:t>Registry keys can contain sensitive information that can crash the computer</a:t>
            </a:r>
          </a:p>
          <a:p>
            <a:pPr lvl="1"/>
            <a:r>
              <a:rPr lang="en-US" smtClean="0"/>
              <a:t>If improperly configured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Registry </a:t>
            </a:r>
            <a:r>
              <a:rPr lang="en-US" dirty="0" smtClean="0"/>
              <a:t>Editor Window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3" y="1752601"/>
            <a:ext cx="8654233" cy="4156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Registry Structure (cont'd.)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Registry maintains its own security settings</a:t>
            </a:r>
          </a:p>
          <a:p>
            <a:pPr lvl="1"/>
            <a:r>
              <a:rPr lang="en-US" smtClean="0"/>
              <a:t>To restrict which entities can read or change keys</a:t>
            </a:r>
          </a:p>
          <a:p>
            <a:r>
              <a:rPr lang="en-US" smtClean="0"/>
              <a:t>HKEY_CLASSES_ROOT</a:t>
            </a:r>
          </a:p>
          <a:p>
            <a:pPr lvl="1"/>
            <a:r>
              <a:rPr lang="en-US" smtClean="0"/>
              <a:t>Settings define the types (classes) of documents and properties associated with those types</a:t>
            </a:r>
          </a:p>
          <a:p>
            <a:r>
              <a:rPr lang="en-US" smtClean="0"/>
              <a:t>HKEY_CURRENT_USER</a:t>
            </a:r>
          </a:p>
          <a:p>
            <a:pPr lvl="1"/>
            <a:r>
              <a:rPr lang="en-US" smtClean="0"/>
              <a:t>Settings in this hive define the preferences of the currently logged-on user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Registry Structure (cont'd.)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HKEY_LOCAL_MACHINE </a:t>
            </a:r>
          </a:p>
          <a:p>
            <a:pPr lvl="1"/>
            <a:r>
              <a:rPr lang="en-US" smtClean="0"/>
              <a:t>Global settings for entire computer and applications</a:t>
            </a:r>
          </a:p>
          <a:p>
            <a:r>
              <a:rPr lang="en-US" smtClean="0"/>
              <a:t>HKEY_USERS </a:t>
            </a:r>
          </a:p>
          <a:p>
            <a:pPr lvl="1"/>
            <a:r>
              <a:rPr lang="en-US" smtClean="0"/>
              <a:t>Multiple subsections to define user-specific settings for new users and any user who ever logged on</a:t>
            </a:r>
          </a:p>
          <a:p>
            <a:r>
              <a:rPr lang="en-US" smtClean="0"/>
              <a:t>HKEY_CURRENT_CONFIG</a:t>
            </a:r>
          </a:p>
          <a:p>
            <a:pPr lvl="1"/>
            <a:r>
              <a:rPr lang="en-US" smtClean="0"/>
              <a:t>Details about the current hardware profile in use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Registry Editing Tools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REGEDIT.EXE</a:t>
            </a:r>
          </a:p>
          <a:p>
            <a:pPr lvl="1"/>
            <a:r>
              <a:rPr lang="en-US" smtClean="0"/>
              <a:t>Graphical Registry editor</a:t>
            </a:r>
          </a:p>
          <a:p>
            <a:pPr lvl="1"/>
            <a:r>
              <a:rPr lang="en-US" smtClean="0"/>
              <a:t>Allows user to:</a:t>
            </a:r>
          </a:p>
          <a:p>
            <a:pPr lvl="2"/>
            <a:r>
              <a:rPr lang="en-US" smtClean="0"/>
              <a:t>Connect to the active registry database</a:t>
            </a:r>
          </a:p>
          <a:p>
            <a:pPr lvl="2"/>
            <a:r>
              <a:rPr lang="en-US" smtClean="0"/>
              <a:t>Make changes that are effective immediately</a:t>
            </a:r>
          </a:p>
          <a:p>
            <a:r>
              <a:rPr lang="en-US" smtClean="0"/>
              <a:t>REG.EXE</a:t>
            </a:r>
          </a:p>
          <a:p>
            <a:pPr lvl="1"/>
            <a:r>
              <a:rPr lang="en-US" smtClean="0"/>
              <a:t>Command-line tool</a:t>
            </a:r>
          </a:p>
          <a:p>
            <a:pPr lvl="1"/>
            <a:r>
              <a:rPr lang="en-US" smtClean="0"/>
              <a:t>Used to read data from or write data to the registry from inside a scripted batch or command file</a:t>
            </a:r>
          </a:p>
          <a:p>
            <a:pPr lvl="1"/>
            <a:r>
              <a:rPr lang="en-US" smtClean="0"/>
              <a:t>Requires intimate knowledge of the registry’s hierarchy and values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Describe application architecture terminology relevant to Windows 7</a:t>
            </a:r>
          </a:p>
          <a:p>
            <a:r>
              <a:rPr lang="en-US" dirty="0" smtClean="0"/>
              <a:t>Describe supported application environments</a:t>
            </a:r>
          </a:p>
          <a:p>
            <a:r>
              <a:rPr lang="en-US" dirty="0" smtClean="0"/>
              <a:t>Describe the Window 7 Registry and know how to manipulate it when necessary</a:t>
            </a:r>
          </a:p>
          <a:p>
            <a:r>
              <a:rPr lang="en-US" dirty="0" smtClean="0"/>
              <a:t>Understand file and registry virtualization in conjunction with User Account </a:t>
            </a:r>
            <a:r>
              <a:rPr lang="en-US" dirty="0" smtClean="0"/>
              <a:t>Control</a:t>
            </a:r>
          </a:p>
          <a:p>
            <a:r>
              <a:rPr lang="en-US" dirty="0"/>
              <a:t>Know how to use the new Run As Administrator feature for applications</a:t>
            </a:r>
          </a:p>
          <a:p>
            <a:r>
              <a:rPr lang="en-US" dirty="0"/>
              <a:t>Understand how Windows 7 provides tweaked compatibility settings to run older applications</a:t>
            </a:r>
          </a:p>
          <a:p>
            <a:r>
              <a:rPr lang="en-US" dirty="0"/>
              <a:t>Describe application compatibility research tools provided by Microsoft</a:t>
            </a:r>
          </a:p>
          <a:p>
            <a:r>
              <a:rPr lang="en-US" dirty="0"/>
              <a:t>Describe application control policies that restrict which applications are allowed to run</a:t>
            </a:r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Registry Editing Tools (cont'd.)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3" y="1849349"/>
            <a:ext cx="8654233" cy="4156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Registry Editing Tools (cont'd.)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86" y="1641083"/>
            <a:ext cx="5024628" cy="4960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Registry Backup and Restore Methods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Both REGEDIT.EXE and REG.EXE</a:t>
            </a:r>
          </a:p>
          <a:p>
            <a:pPr lvl="1"/>
            <a:r>
              <a:rPr lang="en-US" smtClean="0"/>
              <a:t>Can export the current settings from part of the registry database to a text-based file</a:t>
            </a:r>
          </a:p>
          <a:p>
            <a:pPr lvl="2"/>
            <a:r>
              <a:rPr lang="en-US" smtClean="0"/>
              <a:t>File has a .REG extension</a:t>
            </a:r>
          </a:p>
          <a:p>
            <a:r>
              <a:rPr lang="en-US" smtClean="0"/>
              <a:t>Backing up the entire registry</a:t>
            </a:r>
          </a:p>
          <a:p>
            <a:pPr lvl="1"/>
            <a:r>
              <a:rPr lang="en-US" smtClean="0"/>
              <a:t>Perform a complete PC backup</a:t>
            </a:r>
          </a:p>
          <a:p>
            <a:pPr lvl="2"/>
            <a:r>
              <a:rPr lang="en-US" smtClean="0"/>
              <a:t>Including the system state of the operating system</a:t>
            </a:r>
          </a:p>
          <a:p>
            <a:r>
              <a:rPr lang="en-US" smtClean="0"/>
              <a:t>A user may import a .REG file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Registry Security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Registry database is protected by its own security system</a:t>
            </a:r>
          </a:p>
          <a:p>
            <a:r>
              <a:rPr lang="en-US" smtClean="0"/>
              <a:t>Each key is assigned permissions, an owner, and optionally a list of users to audit when the key is accessed</a:t>
            </a:r>
          </a:p>
          <a:p>
            <a:r>
              <a:rPr lang="en-US" smtClean="0"/>
              <a:t>Access to a registry key and the values it contains can be explicitly allowed or denied</a:t>
            </a:r>
          </a:p>
          <a:p>
            <a:pPr lvl="1"/>
            <a:r>
              <a:rPr lang="en-US" smtClean="0"/>
              <a:t>Based on the user or the groups they belong to</a:t>
            </a:r>
          </a:p>
          <a:p>
            <a:r>
              <a:rPr lang="en-US" smtClean="0"/>
              <a:t>Basic permissions usually do not reveal all of the fine security details that exist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Registry Security (cont'd.)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48" y="1691640"/>
            <a:ext cx="4032504" cy="48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Registry Security (cont'd.)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1557091"/>
            <a:ext cx="6784848" cy="5152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Registry Security (cont'd.)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Security settings are inherited from the top of the hive down to the bottom of the hive</a:t>
            </a:r>
          </a:p>
          <a:p>
            <a:r>
              <a:rPr lang="en-US" smtClean="0"/>
              <a:t>Permission inheritance and default security options should not be changed</a:t>
            </a:r>
          </a:p>
          <a:p>
            <a:pPr lvl="1"/>
            <a:r>
              <a:rPr lang="en-US" smtClean="0"/>
              <a:t>Without a good reason to do so</a:t>
            </a:r>
          </a:p>
          <a:p>
            <a:r>
              <a:rPr lang="en-US" smtClean="0"/>
              <a:t>Owner of the keys is usually listed as SYSTEM</a:t>
            </a:r>
          </a:p>
          <a:p>
            <a:r>
              <a:rPr lang="en-US" smtClean="0"/>
              <a:t>In Windows 7, the operating system code and services run in a user session</a:t>
            </a:r>
          </a:p>
          <a:p>
            <a:pPr lvl="1"/>
            <a:r>
              <a:rPr lang="en-US" smtClean="0"/>
              <a:t>If registry permissions are altered, the registry data may not be available to the operating 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and Registry Virtualization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pre-Windows Vista applications store data and configuration settings</a:t>
            </a:r>
          </a:p>
          <a:p>
            <a:pPr lvl="1"/>
            <a:r>
              <a:rPr lang="en-US" smtClean="0"/>
              <a:t>In file and registry locations not meant for this purpose</a:t>
            </a:r>
          </a:p>
          <a:p>
            <a:r>
              <a:rPr lang="en-US" smtClean="0"/>
              <a:t>With User Account Control</a:t>
            </a:r>
          </a:p>
          <a:p>
            <a:pPr lvl="1"/>
            <a:r>
              <a:rPr lang="en-US" smtClean="0"/>
              <a:t>Windows 7 can distinctly recognize and control access to sensitive system areas</a:t>
            </a:r>
          </a:p>
          <a:p>
            <a:r>
              <a:rPr lang="en-US" smtClean="0"/>
              <a:t>32-bit version of Windows 7 has virtualized select system file and registry areas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File and Registry Virtualization (cont'd.)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Key system areas that are virtualized include:</a:t>
            </a:r>
          </a:p>
          <a:p>
            <a:pPr lvl="1"/>
            <a:r>
              <a:rPr lang="en-US" smtClean="0"/>
              <a:t>HKLM\Software</a:t>
            </a:r>
          </a:p>
          <a:p>
            <a:pPr lvl="1"/>
            <a:r>
              <a:rPr lang="en-US" smtClean="0"/>
              <a:t>%SystemRoot%</a:t>
            </a:r>
          </a:p>
          <a:p>
            <a:pPr lvl="1"/>
            <a:r>
              <a:rPr lang="en-US" smtClean="0"/>
              <a:t>%ProgramFiles%</a:t>
            </a:r>
          </a:p>
          <a:p>
            <a:r>
              <a:rPr lang="en-US" smtClean="0"/>
              <a:t>UAC-aware applications can include an XML file called the application manifest</a:t>
            </a:r>
          </a:p>
          <a:p>
            <a:pPr lvl="1"/>
            <a:r>
              <a:rPr lang="en-US" smtClean="0"/>
              <a:t>Can identify the application as UAC aware, which disables UAC file and registry virtualization automatically for that application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 As Administrator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Applications run with the same security privileges as the currently logged-on user</a:t>
            </a:r>
          </a:p>
          <a:p>
            <a:r>
              <a:rPr lang="en-US" smtClean="0"/>
              <a:t>Run As option existed to run an application as a different user</a:t>
            </a:r>
          </a:p>
          <a:p>
            <a:pPr lvl="1"/>
            <a:r>
              <a:rPr lang="en-US" smtClean="0"/>
              <a:t>Modified in Windows 7</a:t>
            </a:r>
          </a:p>
          <a:p>
            <a:pPr lvl="1"/>
            <a:r>
              <a:rPr lang="en-US" smtClean="0"/>
              <a:t>Now known as the Run As Administrator option</a:t>
            </a:r>
          </a:p>
          <a:p>
            <a:r>
              <a:rPr lang="en-US" smtClean="0"/>
              <a:t>Details of the security privileges for the currently logged-on user are stored in a security token</a:t>
            </a:r>
          </a:p>
          <a:p>
            <a:pPr lvl="1"/>
            <a:r>
              <a:rPr lang="en-US" smtClean="0"/>
              <a:t>Compiled when the user first logs on</a:t>
            </a:r>
          </a:p>
          <a:p>
            <a:r>
              <a:rPr lang="en-US" smtClean="0"/>
              <a:t>Useful when a program must run at an elevated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Architecture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Evolved from the traditional Windows NT model</a:t>
            </a:r>
          </a:p>
          <a:p>
            <a:r>
              <a:rPr lang="en-US" smtClean="0"/>
              <a:t>Windows 7 operates in a layered approach</a:t>
            </a:r>
          </a:p>
          <a:p>
            <a:pPr lvl="1"/>
            <a:r>
              <a:rPr lang="en-US" smtClean="0"/>
              <a:t>Different layers provide targeted functionality</a:t>
            </a:r>
          </a:p>
          <a:p>
            <a:pPr lvl="1"/>
            <a:r>
              <a:rPr lang="en-US" smtClean="0"/>
              <a:t>Conceptual layers add complexity</a:t>
            </a:r>
          </a:p>
          <a:p>
            <a:pPr lvl="2"/>
            <a:r>
              <a:rPr lang="en-US" smtClean="0"/>
              <a:t>Allow a controlled and secure flow</a:t>
            </a:r>
          </a:p>
          <a:p>
            <a:r>
              <a:rPr lang="en-US" smtClean="0"/>
              <a:t>Windows 7 key components</a:t>
            </a:r>
          </a:p>
          <a:p>
            <a:pPr lvl="1"/>
            <a:r>
              <a:rPr lang="en-US" smtClean="0"/>
              <a:t>Environment subsystems</a:t>
            </a:r>
          </a:p>
          <a:p>
            <a:pPr lvl="1"/>
            <a:r>
              <a:rPr lang="en-US" smtClean="0"/>
              <a:t>Executive Services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Compatibility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applications designed for older operating systems will not work smoothly with Windows 7</a:t>
            </a:r>
          </a:p>
          <a:p>
            <a:r>
              <a:rPr lang="en-US" smtClean="0"/>
              <a:t>Compatibility options</a:t>
            </a:r>
          </a:p>
          <a:p>
            <a:pPr lvl="1"/>
            <a:r>
              <a:rPr lang="en-US" smtClean="0"/>
              <a:t>Windows 7 can emulate an operating system closer to what the application was first written for</a:t>
            </a:r>
          </a:p>
          <a:p>
            <a:pPr lvl="1"/>
            <a:r>
              <a:rPr lang="en-US" smtClean="0"/>
              <a:t>Windows 7 can try to emulate a range of older Windows OS environment </a:t>
            </a:r>
          </a:p>
          <a:p>
            <a:r>
              <a:rPr lang="en-US" smtClean="0"/>
              <a:t>Compatibility setting can be configured using:</a:t>
            </a:r>
          </a:p>
          <a:p>
            <a:pPr lvl="1"/>
            <a:r>
              <a:rPr lang="en-US" smtClean="0"/>
              <a:t>Program Compatibility Assistant</a:t>
            </a:r>
          </a:p>
          <a:p>
            <a:pPr lvl="1"/>
            <a:r>
              <a:rPr lang="en-US" smtClean="0"/>
              <a:t>Manually through Program Compatibility Settings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Compatibility Assistant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an application is run for the first time</a:t>
            </a:r>
          </a:p>
          <a:p>
            <a:pPr lvl="1"/>
            <a:r>
              <a:rPr lang="en-US" smtClean="0"/>
              <a:t>Windows 7 automatically checks if the application has an issue</a:t>
            </a:r>
          </a:p>
          <a:p>
            <a:pPr lvl="2"/>
            <a:r>
              <a:rPr lang="en-US" smtClean="0"/>
              <a:t>If there is an issue, the Program Compatibility Assistant will launch the next time the same application runs</a:t>
            </a:r>
          </a:p>
          <a:p>
            <a:r>
              <a:rPr lang="en-US" smtClean="0"/>
              <a:t>Program Compatibility Assistant</a:t>
            </a:r>
          </a:p>
          <a:p>
            <a:pPr lvl="1"/>
            <a:r>
              <a:rPr lang="en-US" smtClean="0"/>
              <a:t>Designed to make it easy for users to adjust their legacy applications to work with Windows 7 </a:t>
            </a:r>
          </a:p>
          <a:p>
            <a:pPr lvl="2"/>
            <a:r>
              <a:rPr lang="en-US" smtClean="0"/>
              <a:t>Without having to know a lot about compatibility settings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Program Compatibility Assistant (cont'd.)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76" y="1705767"/>
            <a:ext cx="6251448" cy="4757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Program Compatibility Assistant (cont'd.)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76" y="1699774"/>
            <a:ext cx="6251448" cy="4757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Compatibility Settings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Once an application is installed</a:t>
            </a:r>
          </a:p>
          <a:p>
            <a:pPr lvl="1"/>
            <a:r>
              <a:rPr lang="en-US" smtClean="0"/>
              <a:t>It can optionally have its compatibility settings adjusted as part of its properties</a:t>
            </a:r>
          </a:p>
          <a:p>
            <a:r>
              <a:rPr lang="en-US" smtClean="0"/>
              <a:t>Program’s compatibility settings can be viewed and changed through the Compatibility tab in the program’s Properties window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Program Compatibility Settings (cont'd.)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93" y="1425702"/>
            <a:ext cx="4150614" cy="5279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XP Mode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Installs a second virtual operating system that runs at the same time as Windows 7</a:t>
            </a:r>
          </a:p>
          <a:p>
            <a:r>
              <a:rPr lang="en-US" smtClean="0"/>
              <a:t>Made possible by installing a free copy of Virtual PC and operating system enhancements</a:t>
            </a:r>
          </a:p>
          <a:p>
            <a:r>
              <a:rPr lang="en-US" smtClean="0"/>
              <a:t>Has specific enhancements that link applications between Windows 7 and Windows XP</a:t>
            </a:r>
          </a:p>
          <a:p>
            <a:r>
              <a:rPr lang="en-US" smtClean="0"/>
              <a:t>Copy of Windows XP in the virtual machine still needs to be managed and protected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Patching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Kernel patching </a:t>
            </a:r>
          </a:p>
          <a:p>
            <a:pPr lvl="1"/>
            <a:r>
              <a:rPr lang="en-US" smtClean="0"/>
              <a:t>System whereby applications modify the core functionality of the Windows operating system</a:t>
            </a:r>
          </a:p>
          <a:p>
            <a:pPr lvl="2"/>
            <a:r>
              <a:rPr lang="en-US" smtClean="0"/>
              <a:t>To obtain low-level access to the operating system and its resources</a:t>
            </a:r>
          </a:p>
          <a:p>
            <a:pPr lvl="1"/>
            <a:r>
              <a:rPr lang="en-US" smtClean="0"/>
              <a:t>Considered a security risk</a:t>
            </a:r>
          </a:p>
          <a:p>
            <a:pPr lvl="1"/>
            <a:r>
              <a:rPr lang="en-US" smtClean="0"/>
              <a:t>Can cause operating system instability if not done properly</a:t>
            </a:r>
          </a:p>
          <a:p>
            <a:r>
              <a:rPr lang="en-US" smtClean="0"/>
              <a:t>Windows 7 prevents kernel patching by untrusted applications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Application Compatibility Research Tools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Primary compatibility research tool:</a:t>
            </a:r>
          </a:p>
          <a:p>
            <a:pPr lvl="1"/>
            <a:r>
              <a:rPr lang="en-US" smtClean="0"/>
              <a:t>Microsoft Application Compatibility Toolkit (ACT) V5.5</a:t>
            </a:r>
          </a:p>
          <a:p>
            <a:r>
              <a:rPr lang="en-US" smtClean="0"/>
              <a:t>Microsoft ACT V5.5 is currently available as a free download from Microsoft</a:t>
            </a:r>
          </a:p>
          <a:p>
            <a:pPr lvl="1"/>
            <a:r>
              <a:rPr lang="en-US" smtClean="0"/>
              <a:t>Tool is a lifecycle management tool for the applications required by a user or company</a:t>
            </a:r>
          </a:p>
          <a:p>
            <a:pPr lvl="1"/>
            <a:r>
              <a:rPr lang="en-US" smtClean="0"/>
              <a:t>Assists in identifying and managing which applications must be reviewed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Application Compatibility Research Tools (cont’d.)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Application Compatibility Manager</a:t>
            </a:r>
          </a:p>
          <a:p>
            <a:pPr lvl="1"/>
            <a:r>
              <a:rPr lang="en-US" smtClean="0"/>
              <a:t>Administrative console that the IT administrator uses to control the overall discovery, collection, and analysis process</a:t>
            </a:r>
          </a:p>
          <a:p>
            <a:r>
              <a:rPr lang="en-US" smtClean="0"/>
              <a:t>Compatibility Administrator</a:t>
            </a:r>
          </a:p>
          <a:p>
            <a:pPr lvl="1"/>
            <a:r>
              <a:rPr lang="en-US" smtClean="0"/>
              <a:t>Tool for the IT administrator to collect and resolve compatibility issues</a:t>
            </a:r>
          </a:p>
          <a:p>
            <a:r>
              <a:rPr lang="en-US" smtClean="0"/>
              <a:t>Standard User Analyzer</a:t>
            </a:r>
          </a:p>
          <a:p>
            <a:pPr lvl="1"/>
            <a:r>
              <a:rPr lang="en-US" smtClean="0"/>
              <a:t>Tool that monitors what happens when an application is run as a user without elevated permissions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Architecture (cont'd.)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Executive Services</a:t>
            </a:r>
          </a:p>
          <a:p>
            <a:pPr lvl="1"/>
            <a:r>
              <a:rPr lang="en-US" smtClean="0"/>
              <a:t>Provide the core operating system functionality that supports executing applications</a:t>
            </a:r>
          </a:p>
          <a:p>
            <a:pPr lvl="1"/>
            <a:r>
              <a:rPr lang="en-US" smtClean="0"/>
              <a:t>Multiple modules, such as the core kernel, object manager, memory manager, and several others</a:t>
            </a:r>
          </a:p>
          <a:p>
            <a:pPr lvl="1"/>
            <a:r>
              <a:rPr lang="en-US" smtClean="0"/>
              <a:t>Interact with each other and hardware directly</a:t>
            </a:r>
          </a:p>
          <a:p>
            <a:pPr lvl="1"/>
            <a:r>
              <a:rPr lang="en-US" smtClean="0"/>
              <a:t>Much hardware-specific knowledge is in the Hardware Abstraction Layer (HAL) service</a:t>
            </a:r>
          </a:p>
          <a:p>
            <a:pPr lvl="1"/>
            <a:r>
              <a:rPr lang="en-US" smtClean="0"/>
              <a:t>Run in kernel mode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Application Compatibility Research Tools (cont’d.)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Setup Analysis tool</a:t>
            </a:r>
          </a:p>
          <a:p>
            <a:pPr lvl="1"/>
            <a:r>
              <a:rPr lang="en-US" smtClean="0"/>
              <a:t>Observes what steps and changes are made during the installation of an application</a:t>
            </a:r>
          </a:p>
          <a:p>
            <a:r>
              <a:rPr lang="en-US" smtClean="0"/>
              <a:t>Internet Explorer Compatibility Test Tool </a:t>
            </a:r>
          </a:p>
          <a:p>
            <a:pPr lvl="1"/>
            <a:r>
              <a:rPr lang="en-US" smtClean="0"/>
              <a:t>Monitors what happens when a Web site is opened in Internet Explorer 7 or 8</a:t>
            </a:r>
          </a:p>
          <a:p>
            <a:r>
              <a:rPr lang="en-US" smtClean="0"/>
              <a:t>Microsoft Compatibility Exchange</a:t>
            </a:r>
          </a:p>
          <a:p>
            <a:pPr lvl="1"/>
            <a:r>
              <a:rPr lang="en-US" smtClean="0"/>
              <a:t>Allows the Application Compatibility Manager to connect to external knowledge bases</a:t>
            </a:r>
          </a:p>
          <a:p>
            <a:r>
              <a:rPr lang="en-US" smtClean="0"/>
              <a:t>Application shims can be used to interact between the application and the operating 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Control Policies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Getting applications to run is only part of the IT administrator’s role</a:t>
            </a:r>
          </a:p>
          <a:p>
            <a:r>
              <a:rPr lang="en-US" smtClean="0"/>
              <a:t>Control policies available to the IT administrator include:</a:t>
            </a:r>
          </a:p>
          <a:p>
            <a:pPr lvl="1"/>
            <a:r>
              <a:rPr lang="en-US" smtClean="0"/>
              <a:t>Software Restriction Policies</a:t>
            </a:r>
          </a:p>
          <a:p>
            <a:pPr lvl="1"/>
            <a:r>
              <a:rPr lang="en-US" smtClean="0"/>
              <a:t>AppLocker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Restriction Policies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Implemented as part of a management strategy</a:t>
            </a:r>
          </a:p>
          <a:p>
            <a:pPr lvl="1"/>
            <a:r>
              <a:rPr lang="en-US" smtClean="0"/>
              <a:t>For Windows XP workstations that are domain-joined to a Windows Server 2003 domain</a:t>
            </a:r>
          </a:p>
          <a:p>
            <a:r>
              <a:rPr lang="en-US" smtClean="0"/>
              <a:t>Typically created using an MMC Group Policy snap-in on an Active Directory domain server to create a Group Policy Object (GPO)</a:t>
            </a:r>
          </a:p>
          <a:p>
            <a:r>
              <a:rPr lang="en-US" smtClean="0"/>
              <a:t>Mistake can have serious consequences to the ability of workstations to operate</a:t>
            </a:r>
          </a:p>
          <a:p>
            <a:r>
              <a:rPr lang="en-US" smtClean="0"/>
              <a:t>Default behavior is set to allow all applications to run by default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Restriction Policies (cont’d.)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8" y="1524000"/>
            <a:ext cx="7324344" cy="5239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Restriction Policies (cont’d.)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Additional rule types that can be created as exceptions include:</a:t>
            </a:r>
          </a:p>
          <a:p>
            <a:pPr lvl="1"/>
            <a:r>
              <a:rPr lang="en-US" smtClean="0"/>
              <a:t>Hash Rule</a:t>
            </a:r>
          </a:p>
          <a:p>
            <a:pPr lvl="1"/>
            <a:r>
              <a:rPr lang="en-US" smtClean="0"/>
              <a:t>Path Rule</a:t>
            </a:r>
          </a:p>
          <a:p>
            <a:pPr lvl="1"/>
            <a:r>
              <a:rPr lang="en-US" smtClean="0"/>
              <a:t>Internet Zone Rule</a:t>
            </a:r>
          </a:p>
          <a:p>
            <a:pPr lvl="1"/>
            <a:r>
              <a:rPr lang="en-US" smtClean="0"/>
              <a:t>Certificate Rule</a:t>
            </a:r>
          </a:p>
          <a:p>
            <a:pPr lvl="1"/>
            <a:r>
              <a:rPr lang="en-US" smtClean="0"/>
              <a:t>Registry Key Rule</a:t>
            </a:r>
          </a:p>
          <a:p>
            <a:r>
              <a:rPr lang="en-US" smtClean="0"/>
              <a:t>Software restriction policies know about most executable file types based on their file extension</a:t>
            </a:r>
          </a:p>
          <a:p>
            <a:r>
              <a:rPr lang="en-US" smtClean="0"/>
              <a:t>Restriction policies are delivered by Group Policy</a:t>
            </a:r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Restriction Policies (cont’d.)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5" y="1550323"/>
            <a:ext cx="8005849" cy="5079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Restriction Policies (cont’d.)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2" y="1414195"/>
            <a:ext cx="7620000" cy="542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AppLocker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Choice of applications has changed with time</a:t>
            </a:r>
          </a:p>
          <a:p>
            <a:r>
              <a:rPr lang="en-US" smtClean="0"/>
              <a:t>AppLocker</a:t>
            </a:r>
          </a:p>
          <a:p>
            <a:pPr lvl="1"/>
            <a:r>
              <a:rPr lang="en-US" smtClean="0"/>
              <a:t>Replacement management strategy for limiting applications allowed to run</a:t>
            </a:r>
          </a:p>
          <a:p>
            <a:pPr lvl="1"/>
            <a:r>
              <a:rPr lang="en-US" smtClean="0"/>
              <a:t>Relies on Group Policy Objects just as the older software restriction policies do</a:t>
            </a:r>
          </a:p>
          <a:p>
            <a:r>
              <a:rPr lang="en-US" smtClean="0"/>
              <a:t>Advantage in using AppLocker</a:t>
            </a:r>
          </a:p>
          <a:p>
            <a:pPr lvl="1"/>
            <a:r>
              <a:rPr lang="en-US" smtClean="0"/>
              <a:t>Works better as a management strategy with the current application landscape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Application architecture and its layers as they apply to the execution of the user’s applications and the operating system itself</a:t>
            </a:r>
          </a:p>
          <a:p>
            <a:r>
              <a:rPr lang="en-US" smtClean="0"/>
              <a:t>Different application environments are supported for DOS, Win16, and Win32 in the 32-bit version of Windows 7</a:t>
            </a:r>
          </a:p>
          <a:p>
            <a:r>
              <a:rPr lang="en-US" smtClean="0"/>
              <a:t>Registry in Windows 7 is based on the original Windows NT registry model</a:t>
            </a:r>
          </a:p>
          <a:p>
            <a:r>
              <a:rPr lang="en-US" smtClean="0"/>
              <a:t>Select portions of the file system and registry are virtualized so that a running application believes it is writing to those locations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(cont'd.)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Applications that require administrative privileges to run properly can be granted to Run as administrator</a:t>
            </a:r>
          </a:p>
          <a:p>
            <a:r>
              <a:rPr lang="en-US" smtClean="0"/>
              <a:t>Legacy applications that have trouble running natively in Windows 7 can run in a compatibility mode that simulates an older version of Windows</a:t>
            </a:r>
          </a:p>
          <a:p>
            <a:r>
              <a:rPr lang="en-US" smtClean="0"/>
              <a:t>Application compatibility is not a one-time operation that is only performed when a new operating system is introduced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Architecture (cont'd.)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Environment subsystems</a:t>
            </a:r>
          </a:p>
          <a:p>
            <a:pPr lvl="1"/>
            <a:r>
              <a:rPr lang="en-US" smtClean="0"/>
              <a:t>Support applications and provide indirect access to Executive Services</a:t>
            </a:r>
          </a:p>
          <a:p>
            <a:pPr lvl="1"/>
            <a:r>
              <a:rPr lang="en-US" smtClean="0"/>
              <a:t>Work together with the Executive Services to support running applications</a:t>
            </a:r>
          </a:p>
          <a:p>
            <a:pPr lvl="1"/>
            <a:r>
              <a:rPr lang="en-US" smtClean="0"/>
              <a:t>Run in user mode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Architecture (cont'd.)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73" y="1676400"/>
            <a:ext cx="5801453" cy="4998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Supported Application Environments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Primary application types and special considerations</a:t>
            </a:r>
          </a:p>
          <a:p>
            <a:pPr lvl="1"/>
            <a:r>
              <a:rPr lang="en-US" smtClean="0"/>
              <a:t>Win32 Applications</a:t>
            </a:r>
          </a:p>
          <a:p>
            <a:pPr lvl="1"/>
            <a:r>
              <a:rPr lang="en-US" smtClean="0"/>
              <a:t>NET Applications</a:t>
            </a:r>
          </a:p>
          <a:p>
            <a:pPr lvl="1"/>
            <a:r>
              <a:rPr lang="en-US" smtClean="0"/>
              <a:t>DOS Applications</a:t>
            </a:r>
          </a:p>
          <a:p>
            <a:pPr lvl="1"/>
            <a:r>
              <a:rPr lang="en-US" smtClean="0"/>
              <a:t>Win16 Applications</a:t>
            </a:r>
          </a:p>
          <a:p>
            <a:pPr lvl="1"/>
            <a:r>
              <a:rPr lang="en-US" smtClean="0"/>
              <a:t>x64 Application Considerations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Win32 Applications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common type of application in use with Windows XP</a:t>
            </a:r>
          </a:p>
          <a:p>
            <a:r>
              <a:rPr lang="en-US" smtClean="0"/>
              <a:t>Win32 application runs in its own virtual memory space</a:t>
            </a:r>
          </a:p>
          <a:p>
            <a:pPr lvl="1"/>
            <a:r>
              <a:rPr lang="en-US" smtClean="0"/>
              <a:t>Executed by the processor in user mode</a:t>
            </a:r>
          </a:p>
          <a:p>
            <a:r>
              <a:rPr lang="en-US" smtClean="0"/>
              <a:t>If the Win32 application crashes, it will not affect:</a:t>
            </a:r>
          </a:p>
          <a:p>
            <a:pPr lvl="1"/>
            <a:r>
              <a:rPr lang="en-US" smtClean="0"/>
              <a:t>Other Win32 applications</a:t>
            </a:r>
          </a:p>
          <a:p>
            <a:pPr lvl="1"/>
            <a:r>
              <a:rPr lang="en-US" smtClean="0"/>
              <a:t>The operating system’s kernel Executive Services</a:t>
            </a:r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.NET Applications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.NET Framework</a:t>
            </a:r>
          </a:p>
          <a:p>
            <a:pPr lvl="1"/>
            <a:r>
              <a:rPr lang="en-US" smtClean="0"/>
              <a:t>Preferred method for applications to access operating system services</a:t>
            </a:r>
          </a:p>
          <a:p>
            <a:pPr lvl="1"/>
            <a:r>
              <a:rPr lang="en-US" smtClean="0"/>
              <a:t>Ensures compatibility with future operating systems</a:t>
            </a:r>
          </a:p>
          <a:p>
            <a:pPr lvl="1"/>
            <a:r>
              <a:rPr lang="en-US" smtClean="0"/>
              <a:t>Isolates applications from any changes to the Win32 subsystem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2099</Words>
  <Application>Microsoft Office PowerPoint</Application>
  <PresentationFormat>On-screen Show (4:3)</PresentationFormat>
  <Paragraphs>302</Paragraphs>
  <Slides>49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Times New Roman</vt:lpstr>
      <vt:lpstr>Clarity</vt:lpstr>
      <vt:lpstr>MCTS Guide to Microsoft Windows 7 </vt:lpstr>
      <vt:lpstr>Objectives</vt:lpstr>
      <vt:lpstr>Application Architecture</vt:lpstr>
      <vt:lpstr>Application Architecture (cont'd.)</vt:lpstr>
      <vt:lpstr>Application Architecture (cont'd.)</vt:lpstr>
      <vt:lpstr>Application Architecture (cont'd.)</vt:lpstr>
      <vt:lpstr>Supported Application Environments</vt:lpstr>
      <vt:lpstr>Win32 Applications</vt:lpstr>
      <vt:lpstr>.NET Applications</vt:lpstr>
      <vt:lpstr>DOS Applications</vt:lpstr>
      <vt:lpstr>Win16 Applications</vt:lpstr>
      <vt:lpstr>Win16 Applications (cont'd.)</vt:lpstr>
      <vt:lpstr>x64 Application Considerations</vt:lpstr>
      <vt:lpstr>Windows 7 Registry</vt:lpstr>
      <vt:lpstr>Registry Structure</vt:lpstr>
      <vt:lpstr>Registry Editor Window</vt:lpstr>
      <vt:lpstr>Registry Structure (cont'd.)</vt:lpstr>
      <vt:lpstr>Registry Structure (cont'd.)</vt:lpstr>
      <vt:lpstr>Registry Editing Tools</vt:lpstr>
      <vt:lpstr>Registry Editing Tools (cont'd.)</vt:lpstr>
      <vt:lpstr>Registry Editing Tools (cont'd.)</vt:lpstr>
      <vt:lpstr>Registry Backup and Restore Methods</vt:lpstr>
      <vt:lpstr>Registry Security</vt:lpstr>
      <vt:lpstr>Registry Security (cont'd.)</vt:lpstr>
      <vt:lpstr>Registry Security (cont'd.)</vt:lpstr>
      <vt:lpstr>Registry Security (cont'd.)</vt:lpstr>
      <vt:lpstr>File and Registry Virtualization</vt:lpstr>
      <vt:lpstr>File and Registry Virtualization (cont'd.)</vt:lpstr>
      <vt:lpstr>Run As Administrator</vt:lpstr>
      <vt:lpstr>Application Compatibility</vt:lpstr>
      <vt:lpstr>Program Compatibility Assistant</vt:lpstr>
      <vt:lpstr>Program Compatibility Assistant (cont'd.)</vt:lpstr>
      <vt:lpstr>Program Compatibility Assistant (cont'd.)</vt:lpstr>
      <vt:lpstr>Program Compatibility Settings</vt:lpstr>
      <vt:lpstr>Program Compatibility Settings (cont'd.)</vt:lpstr>
      <vt:lpstr>XP Mode</vt:lpstr>
      <vt:lpstr>Kernel Patching</vt:lpstr>
      <vt:lpstr>Application Compatibility Research Tools</vt:lpstr>
      <vt:lpstr>Application Compatibility Research Tools (cont’d.)</vt:lpstr>
      <vt:lpstr>Application Compatibility Research Tools (cont’d.)</vt:lpstr>
      <vt:lpstr>Application Control Policies</vt:lpstr>
      <vt:lpstr>Software Restriction Policies</vt:lpstr>
      <vt:lpstr>Software Restriction Policies (cont’d.)</vt:lpstr>
      <vt:lpstr>Software Restriction Policies (cont’d.)</vt:lpstr>
      <vt:lpstr>Software Restriction Policies (cont’d.)</vt:lpstr>
      <vt:lpstr>Software Restriction Policies (cont’d.)</vt:lpstr>
      <vt:lpstr>AppLocker</vt:lpstr>
      <vt:lpstr>Summary</vt:lpstr>
      <vt:lpstr>Summary (cont'd.)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/>
  <cp:lastModifiedBy/>
  <cp:revision>1387</cp:revision>
  <dcterms:created xsi:type="dcterms:W3CDTF">2002-09-27T23:29:22Z</dcterms:created>
  <dcterms:modified xsi:type="dcterms:W3CDTF">2014-01-06T16:40:44Z</dcterms:modified>
</cp:coreProperties>
</file>